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7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475" r:id="rId14"/>
    <p:sldId id="476" r:id="rId15"/>
    <p:sldId id="466" r:id="rId16"/>
    <p:sldId id="469" r:id="rId17"/>
    <p:sldId id="470" r:id="rId18"/>
    <p:sldId id="492" r:id="rId19"/>
    <p:sldId id="484" r:id="rId20"/>
    <p:sldId id="485" r:id="rId21"/>
    <p:sldId id="487" r:id="rId22"/>
    <p:sldId id="488" r:id="rId23"/>
    <p:sldId id="489" r:id="rId24"/>
    <p:sldId id="490" r:id="rId25"/>
    <p:sldId id="491" r:id="rId26"/>
    <p:sldId id="377" r:id="rId27"/>
    <p:sldId id="3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475"/>
            <p14:sldId id="476"/>
            <p14:sldId id="466"/>
            <p14:sldId id="469"/>
            <p14:sldId id="470"/>
            <p14:sldId id="492"/>
            <p14:sldId id="484"/>
            <p14:sldId id="485"/>
            <p14:sldId id="487"/>
            <p14:sldId id="488"/>
            <p14:sldId id="489"/>
            <p14:sldId id="490"/>
            <p14:sldId id="491"/>
            <p14:sldId id="37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 autoAdjust="0"/>
    <p:restoredTop sz="91396" autoAdjust="0"/>
  </p:normalViewPr>
  <p:slideViewPr>
    <p:cSldViewPr snapToGrid="0">
      <p:cViewPr varScale="1">
        <p:scale>
          <a:sx n="63" d="100"/>
          <a:sy n="63" d="100"/>
        </p:scale>
        <p:origin x="747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sona.Ghahreman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478817"/>
            <a:ext cx="5369800" cy="1379183"/>
          </a:xfrm>
        </p:spPr>
        <p:txBody>
          <a:bodyPr>
            <a:normAutofit/>
          </a:bodyPr>
          <a:lstStyle/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3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r>
              <a:rPr lang="en-US" altLang="x-none" sz="1200" b="1" dirty="0">
                <a:ea typeface="ＭＳ Ｐゴシック" charset="-128"/>
              </a:rPr>
              <a:t>Christian Medeiros Adriano </a:t>
            </a:r>
            <a:r>
              <a:rPr lang="en-US" altLang="x-none" sz="1200" dirty="0">
                <a:ea typeface="ＭＳ Ｐゴシック" charset="-128"/>
              </a:rPr>
              <a:t>(</a:t>
            </a:r>
            <a:r>
              <a:rPr lang="en-US" altLang="x-none" sz="12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1200" dirty="0">
                <a:ea typeface="ＭＳ Ｐゴシック" charset="-128"/>
              </a:rPr>
              <a:t>) - </a:t>
            </a:r>
            <a:r>
              <a:rPr lang="en-US" altLang="x-none" sz="1200" b="1" dirty="0">
                <a:ea typeface="ＭＳ Ｐゴシック" charset="-128"/>
              </a:rPr>
              <a:t>“Chris”</a:t>
            </a:r>
            <a:endParaRPr lang="en-US" altLang="x-none" sz="1200" dirty="0">
              <a:ea typeface="ＭＳ Ｐゴシック" charset="-128"/>
            </a:endParaRP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5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number of nodes in graph, but the number of neurons 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GCN layer, 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 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:r>
                  <a:rPr lang="en-US" i="1" dirty="0" err="1"/>
                  <a:t>i</a:t>
                </a:r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node degree 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the degree matrix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69513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the identify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695131"/>
              </a:xfrm>
              <a:blipFill>
                <a:blip r:embed="rId2"/>
                <a:stretch>
                  <a:fillRect l="-1275" t="-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+mj-lt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+mj-lt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206997"/>
              </a:xfrm>
              <a:blipFill>
                <a:blip r:embed="rId2"/>
                <a:stretch>
                  <a:fillRect l="-1593" t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+mj-lt"/>
                      </a:rPr>
                      <m:t>𝑈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+mj-lt"/>
                      </a:rPr>
                      <m:t>𝐿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Laplacian: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𝐿</m:t>
                        </m:r>
                        <m:r>
                          <a:rPr lang="en-US" b="0" i="1" smtClean="0">
                            <a:latin typeface="+mj-lt"/>
                          </a:rPr>
                          <m:t>=</m:t>
                        </m:r>
                        <m:r>
                          <a:rPr lang="en-US" b="0" i="1" smtClean="0">
                            <a:latin typeface="+mj-lt"/>
                          </a:rPr>
                          <m:t>𝐼</m:t>
                        </m:r>
                        <m:r>
                          <a:rPr lang="en-US" b="0" i="1" smtClean="0">
                            <a:latin typeface="+mj-lt"/>
                          </a:rPr>
                          <m:t> − 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+mj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+mj-lt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+mj-lt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+mj-lt"/>
                      </a:rPr>
                      <m:t>∗</m:t>
                    </m:r>
                    <m:r>
                      <a:rPr lang="en-US" b="0" i="1" smtClean="0">
                        <a:latin typeface="+mj-lt"/>
                      </a:rPr>
                      <m:t>𝐴</m:t>
                    </m:r>
                    <m:r>
                      <a:rPr lang="en-US" i="1">
                        <a:latin typeface="+mj-lt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+mj-lt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+mj-lt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+mj-lt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+mj-lt"/>
                      </a:rPr>
                      <m:t> </m:t>
                    </m:r>
                    <m:r>
                      <a:rPr lang="en-US" b="0" i="1" smtClean="0">
                        <a:latin typeface="+mj-lt"/>
                      </a:rPr>
                      <m:t>=</m:t>
                    </m:r>
                    <m:r>
                      <a:rPr lang="en-US" b="0" i="1" smtClean="0">
                        <a:latin typeface="+mj-lt"/>
                      </a:rPr>
                      <m:t>𝑈</m:t>
                    </m:r>
                    <m:r>
                      <a:rPr lang="en-US" b="0" i="1" smtClean="0">
                        <a:latin typeface="+mj-lt"/>
                      </a:rPr>
                      <m:t> </m:t>
                    </m:r>
                    <m:r>
                      <m:rPr>
                        <m:sty m:val="p"/>
                      </m:rPr>
                      <a:rPr lang="el-GR" b="0" i="1" smtClean="0">
                        <a:latin typeface="+mj-lt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8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However, computing this does not scale: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Eigen-decomposition of L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with the Chebyshev polynomials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3653116"/>
              </a:xfrm>
              <a:prstGeom prst="rect">
                <a:avLst/>
              </a:prstGeom>
              <a:blipFill>
                <a:blip r:embed="rId3"/>
                <a:stretch>
                  <a:fillRect l="-532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93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blipFill>
                <a:blip r:embed="rId8"/>
                <a:stretch>
                  <a:fillRect l="-136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</a:t>
            </a:r>
            <a:r>
              <a:rPr lang="pt-BR" dirty="0" err="1"/>
              <a:t>and</a:t>
            </a:r>
            <a:r>
              <a:rPr lang="pt-BR" dirty="0"/>
              <a:t> Future </a:t>
            </a:r>
            <a:r>
              <a:rPr lang="pt-BR" dirty="0" err="1"/>
              <a:t>Tasks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47977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accent5"/>
                </a:solidFill>
              </a:rPr>
              <a:t>Compute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compare </a:t>
            </a:r>
            <a:r>
              <a:rPr lang="pt-BR" dirty="0" err="1">
                <a:solidFill>
                  <a:schemeClr val="accent5"/>
                </a:solidFill>
              </a:rPr>
              <a:t>graph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(</a:t>
            </a:r>
            <a:r>
              <a:rPr lang="pt-BR" dirty="0" err="1">
                <a:solidFill>
                  <a:schemeClr val="accent5"/>
                </a:solidFill>
              </a:rPr>
              <a:t>Wednesday</a:t>
            </a:r>
            <a:r>
              <a:rPr lang="pt-BR" dirty="0">
                <a:solidFill>
                  <a:schemeClr val="accent5"/>
                </a:solidFill>
              </a:rPr>
              <a:t>, 2.12)</a:t>
            </a:r>
          </a:p>
          <a:p>
            <a:pPr marL="698494" lvl="1" indent="-457200"/>
            <a:r>
              <a:rPr lang="pt-BR" dirty="0" err="1">
                <a:solidFill>
                  <a:schemeClr val="accent5"/>
                </a:solidFill>
              </a:rPr>
              <a:t>Any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networks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your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choice</a:t>
            </a:r>
            <a:endParaRPr lang="pt-BR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dirty="0" err="1">
                <a:solidFill>
                  <a:schemeClr val="accent5"/>
                </a:solidFill>
              </a:rPr>
              <a:t>First</a:t>
            </a:r>
            <a:r>
              <a:rPr lang="pt-BR" dirty="0">
                <a:solidFill>
                  <a:schemeClr val="accent5"/>
                </a:solidFill>
              </a:rPr>
              <a:t> draft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b="1" dirty="0">
                <a:solidFill>
                  <a:schemeClr val="accent5"/>
                </a:solidFill>
              </a:rPr>
              <a:t>abstract</a:t>
            </a:r>
            <a:r>
              <a:rPr lang="pt-BR" dirty="0">
                <a:solidFill>
                  <a:schemeClr val="accent5"/>
                </a:solidFill>
              </a:rPr>
              <a:t>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traditional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(</a:t>
            </a:r>
            <a:r>
              <a:rPr lang="pt-BR" dirty="0" err="1"/>
              <a:t>Wednesday</a:t>
            </a:r>
            <a:r>
              <a:rPr lang="pt-BR" dirty="0"/>
              <a:t>, 9.12)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Learning (</a:t>
            </a:r>
            <a:r>
              <a:rPr lang="pt-BR" dirty="0" err="1"/>
              <a:t>Wednesday</a:t>
            </a:r>
            <a:r>
              <a:rPr lang="pt-BR" dirty="0"/>
              <a:t>, 16.12) 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Design </a:t>
            </a:r>
            <a:r>
              <a:rPr lang="pt-BR" dirty="0" err="1"/>
              <a:t>alternative</a:t>
            </a:r>
            <a:r>
              <a:rPr lang="pt-BR" dirty="0"/>
              <a:t> pipelines for </a:t>
            </a:r>
            <a:r>
              <a:rPr lang="pt-BR" dirty="0" err="1"/>
              <a:t>your</a:t>
            </a:r>
            <a:r>
              <a:rPr lang="pt-BR" dirty="0"/>
              <a:t> GNN (</a:t>
            </a:r>
            <a:r>
              <a:rPr lang="pt-BR" dirty="0" err="1"/>
              <a:t>Wednesday</a:t>
            </a:r>
            <a:r>
              <a:rPr lang="pt-BR" dirty="0"/>
              <a:t>, 06.12)</a:t>
            </a:r>
          </a:p>
          <a:p>
            <a:pPr marL="698494" lvl="1" indent="-457200"/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alternative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for </a:t>
            </a:r>
            <a:r>
              <a:rPr lang="pt-BR" dirty="0" err="1"/>
              <a:t>embedding</a:t>
            </a:r>
            <a:r>
              <a:rPr lang="pt-BR" dirty="0"/>
              <a:t>, </a:t>
            </a:r>
            <a:r>
              <a:rPr lang="pt-BR" dirty="0" err="1"/>
              <a:t>aggregation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enconding</a:t>
            </a:r>
            <a:endParaRPr lang="pt-BR" dirty="0"/>
          </a:p>
          <a:p>
            <a:pPr marL="698494" lvl="1" indent="-457200"/>
            <a:r>
              <a:rPr lang="pt-BR" dirty="0"/>
              <a:t>Test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A1739-9824-44B5-9B61-5F0CF0C9ADA9}"/>
              </a:ext>
            </a:extLst>
          </p:cNvPr>
          <p:cNvSpPr txBox="1"/>
          <p:nvPr/>
        </p:nvSpPr>
        <p:spPr bwMode="gray">
          <a:xfrm>
            <a:off x="117282" y="6432535"/>
            <a:ext cx="62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88" y="3978873"/>
            <a:ext cx="4200918" cy="25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1378</Words>
  <Application>Microsoft Office PowerPoint</Application>
  <PresentationFormat>Widescreen</PresentationFormat>
  <Paragraphs>192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Graph Neural Networks (Winter Term 20/21)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Scalability</vt:lpstr>
      <vt:lpstr>Inductive capability</vt:lpstr>
      <vt:lpstr>Number of Layers in a GCN</vt:lpstr>
      <vt:lpstr>Steps</vt:lpstr>
      <vt:lpstr>Relational GCN</vt:lpstr>
      <vt:lpstr>Quick Math background based on Message Passing</vt:lpstr>
      <vt:lpstr>Message Passing with a Transition Matrix</vt:lpstr>
      <vt:lpstr>Message Passing – Scale by Target Node [Kipf &amp; Welling 2017] 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Next and Future Tasks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101</cp:revision>
  <dcterms:created xsi:type="dcterms:W3CDTF">2020-12-01T00:00:06Z</dcterms:created>
  <dcterms:modified xsi:type="dcterms:W3CDTF">2020-12-08T10:48:05Z</dcterms:modified>
</cp:coreProperties>
</file>